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2" r:id="rId5"/>
    <p:sldId id="359" r:id="rId6"/>
    <p:sldId id="373" r:id="rId7"/>
    <p:sldId id="374" r:id="rId8"/>
    <p:sldId id="375" r:id="rId9"/>
    <p:sldId id="365" r:id="rId10"/>
    <p:sldId id="382" r:id="rId11"/>
    <p:sldId id="376" r:id="rId12"/>
    <p:sldId id="383" r:id="rId13"/>
    <p:sldId id="385" r:id="rId14"/>
    <p:sldId id="386" r:id="rId15"/>
    <p:sldId id="387" r:id="rId16"/>
    <p:sldId id="388" r:id="rId17"/>
    <p:sldId id="378" r:id="rId18"/>
    <p:sldId id="3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5388" autoAdjust="0"/>
  </p:normalViewPr>
  <p:slideViewPr>
    <p:cSldViewPr snapToGrid="0" snapToObjects="1" showGuides="1">
      <p:cViewPr>
        <p:scale>
          <a:sx n="65" d="100"/>
          <a:sy n="65" d="100"/>
        </p:scale>
        <p:origin x="870" y="5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A5FF-9720-2EC3-F900-4E72786B2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44A96-5FD2-4361-C4C7-FED5A030F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A6F8A-4AEE-C6C2-503C-239DF1BE0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9E75A-405B-AB8F-A9A3-B25C278C2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0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hyperlink" Target="mailto:Kirtikankaria@oakland.edu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301268" cy="3215641"/>
          </a:xfrm>
        </p:spPr>
        <p:txBody>
          <a:bodyPr anchor="b"/>
          <a:lstStyle/>
          <a:p>
            <a:r>
              <a:rPr lang="en-US" dirty="0"/>
              <a:t>Predictive Maintenance for Machines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Using machine learning 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FD84BD7F-4DE4-EA18-D079-71D0AA74C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5"/>
    </mc:Choice>
    <mc:Fallback>
      <p:transition spd="slow" advTm="11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A0C0E-7352-56F4-2CAA-5F613DD5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3150-80DA-86E3-463E-AFD7625F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211393"/>
            <a:ext cx="7795574" cy="1879597"/>
          </a:xfrm>
        </p:spPr>
        <p:txBody>
          <a:bodyPr/>
          <a:lstStyle/>
          <a:p>
            <a:r>
              <a:rPr lang="en-US" sz="3200" b="1" i="0" dirty="0">
                <a:effectLst/>
              </a:rPr>
              <a:t>Modeling with K-Fold Cross-Validation </a:t>
            </a:r>
            <a:br>
              <a:rPr lang="en-US" sz="3200" b="0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F2A0-9B31-7509-944D-9B5092C74DB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255015" y="3254843"/>
            <a:ext cx="2610899" cy="2571191"/>
          </a:xfrm>
        </p:spPr>
        <p:txBody>
          <a:bodyPr/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Logistic Regression: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0.97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Precision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0.73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Recall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0.20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F1-Score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0.30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ROC AUC Score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0.60</a:t>
            </a:r>
          </a:p>
          <a:p>
            <a:endParaRPr lang="en-US" sz="11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05B17-0B9A-290D-6307-9137269B576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022906" y="2984868"/>
            <a:ext cx="2793345" cy="2723604"/>
          </a:xfrm>
        </p:spPr>
        <p:txBody>
          <a:bodyPr anchor="ctr"/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Random Forest: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0.98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Precision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0.88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Recall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0.63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F1-Score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0.73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ROC AUC Score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6D31D-A914-282C-3CFC-9EF99B7D7891}"/>
              </a:ext>
            </a:extLst>
          </p:cNvPr>
          <p:cNvSpPr txBox="1"/>
          <p:nvPr/>
        </p:nvSpPr>
        <p:spPr>
          <a:xfrm>
            <a:off x="7973243" y="3237440"/>
            <a:ext cx="2555420" cy="299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100" b="1" i="0" spc="0" baseline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cs typeface="Biome" panose="020B0503030204020804" pitchFamily="34" charset="0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pc="0">
                <a:solidFill>
                  <a:schemeClr val="bg1"/>
                </a:solidFill>
              </a:defRPr>
            </a:lvl2pPr>
            <a:lvl3pPr marL="566928" lvl="2" indent="-285750">
              <a:lnSpc>
                <a:spcPct val="120000"/>
              </a:lnSpc>
              <a:spcBef>
                <a:spcPts val="1000"/>
              </a:spcBef>
              <a:spcAft>
                <a:spcPts val="45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100" b="1" i="0" spc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pc="0">
                <a:solidFill>
                  <a:schemeClr val="bg1"/>
                </a:solidFill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Gradient Boosting: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Accuracy: 0.98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Precision (Class 1): 0.84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Recall (Class 1): 0.67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F1-Score (Class 1): 0.74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ROC AUC Score: 0.83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FE18632-627F-2122-9101-E8AAB65D0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470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59"/>
    </mc:Choice>
    <mc:Fallback>
      <p:transition spd="slow" advTm="57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897F14E-6C06-0B1A-66C1-D893665B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GRADIENT BOOSTING MODELING with k- fold cross validation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979D7-FFB5-9A9D-FAC1-982699BC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5" r="2923" b="2"/>
          <a:stretch/>
        </p:blipFill>
        <p:spPr>
          <a:xfrm>
            <a:off x="3305669" y="2470150"/>
            <a:ext cx="7420819" cy="3676649"/>
          </a:xfrm>
          <a:prstGeom prst="rect">
            <a:avLst/>
          </a:prstGeom>
          <a:noFill/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44EBA57-17D5-9B71-BA4A-EBE34ED8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84DC63-39B9-16C2-C836-B9751DDBB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471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"/>
    </mc:Choice>
    <mc:Fallback>
      <p:transition spd="slow" advTm="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3D93-E439-80D9-3F2E-96EAD76F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SINGLE RANDOM SPLIT AND K-Fold Cross Validation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C3E566-DCDF-C0C4-036F-A38349EEDC85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08645482"/>
              </p:ext>
            </p:extLst>
          </p:nvPr>
        </p:nvGraphicFramePr>
        <p:xfrm>
          <a:off x="3305175" y="2470150"/>
          <a:ext cx="7421562" cy="2743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73854">
                  <a:extLst>
                    <a:ext uri="{9D8B030D-6E8A-4147-A177-3AD203B41FA5}">
                      <a16:colId xmlns:a16="http://schemas.microsoft.com/office/drawing/2014/main" val="3880881428"/>
                    </a:ext>
                  </a:extLst>
                </a:gridCol>
                <a:gridCol w="2473854">
                  <a:extLst>
                    <a:ext uri="{9D8B030D-6E8A-4147-A177-3AD203B41FA5}">
                      <a16:colId xmlns:a16="http://schemas.microsoft.com/office/drawing/2014/main" val="1952920685"/>
                    </a:ext>
                  </a:extLst>
                </a:gridCol>
                <a:gridCol w="2473854">
                  <a:extLst>
                    <a:ext uri="{9D8B030D-6E8A-4147-A177-3AD203B41FA5}">
                      <a16:colId xmlns:a16="http://schemas.microsoft.com/office/drawing/2014/main" val="3845017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Particulars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Random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K-Fold Cross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3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 and more reliable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69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model basically, split data into 80:20 and it does not represent the overall data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model is tested on multiple subsets of the data and is associated with single train-test split.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336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E3EBC-8F74-7D32-2A8A-7D0EE75E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2909802-5AF2-9A5E-2D40-ABE42590F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880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2"/>
    </mc:Choice>
    <mc:Fallback>
      <p:transition spd="slow" advTm="44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9F22-09C7-384E-12B5-F4E3B34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30C97-FF3D-95A8-F2AE-6BB574AABED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r>
              <a:rPr lang="en-US" sz="1400" b="1" dirty="0"/>
              <a:t>Logistic Regression</a:t>
            </a:r>
            <a:r>
              <a:rPr lang="en-US" sz="1400" dirty="0"/>
              <a:t>: While it performs well overall, it may not be the best for identifying machine failures due to its lower recall in the 80-20 split.</a:t>
            </a:r>
          </a:p>
          <a:p>
            <a:endParaRPr lang="en-US" sz="1400" dirty="0"/>
          </a:p>
          <a:p>
            <a:r>
              <a:rPr lang="en-US" sz="1400" b="1" dirty="0"/>
              <a:t>Random Forest</a:t>
            </a:r>
            <a:r>
              <a:rPr lang="en-US" sz="1400" dirty="0"/>
              <a:t>: With the good ROC AUC score in k-fold cross-validation, it is the best at distinguishing between machine failures and non-failures. Its robustness makes it a strong candidate for production.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b="1" dirty="0"/>
              <a:t>Gradient Boosting</a:t>
            </a:r>
            <a:r>
              <a:rPr lang="en-US" sz="1400" dirty="0"/>
              <a:t>: Offers a good balance between precision and recall, making it effective for handling complex patterns. It is a strong contender, especially if a balance between precision and recall is desired.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8EEC3-DD00-3A0A-F849-E21EEC2E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1BF8409-4FCF-9F28-5D47-75B53B279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511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84"/>
    </mc:Choice>
    <mc:Fallback>
      <p:transition spd="slow" advTm="51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dirty="0"/>
              <a:t> CONCLUSION</a:t>
            </a:r>
            <a:br>
              <a:rPr lang="en-US" dirty="0"/>
            </a:br>
            <a:endParaRPr lang="en-US" noProof="0" dirty="0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786154" y="2899955"/>
            <a:ext cx="4475033" cy="3226524"/>
          </a:xfrm>
        </p:spPr>
        <p:txBody>
          <a:bodyPr/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Comparing the two approaches, we see that K-Fold Cross-Validation provides a more reliable performance metric.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Gradient Boosting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emerged as the best model with a strong balance between precision and recall and good accuracy.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1F89071-6AD3-5150-BDE3-5F034C28D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65"/>
    </mc:Choice>
    <mc:Fallback>
      <p:transition spd="slow" advTm="23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Kirti Kankaria</a:t>
            </a:r>
          </a:p>
          <a:p>
            <a:r>
              <a:rPr lang="en-US" dirty="0">
                <a:hlinkClick r:id="rId5"/>
              </a:rPr>
              <a:t>Kirtikankaria@oakland.edu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DEF72A-CFBD-ED45-E79D-15BCAA82E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97"/>
    </mc:Choice>
    <mc:Fallback>
      <p:transition spd="slow" advTm="4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Introduction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Dataset Overview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Data Preparation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Exploratory Data Analysis (EDA)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Modeling with Single Random Split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Modeling with K-Fold Cross-Validation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Model Comparison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500" b="1" i="0" dirty="0">
                <a:effectLst/>
              </a:rPr>
              <a:t>Conclusion</a:t>
            </a:r>
            <a:endParaRPr lang="en-US" sz="1500" b="0" i="0" dirty="0">
              <a:effectLst/>
            </a:endParaRP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C30AC13B-0B41-8FD3-BE33-33E4A8A8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E4EA71B-DCA2-054B-52C5-2460F5393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7"/>
    </mc:Choice>
    <mc:Fallback>
      <p:transition spd="slow" advTm="1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A5A849-A58A-7852-E813-9D757583AE7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i="0" dirty="0">
                <a:effectLst/>
                <a:latin typeface="Segoe UI" panose="020B0502040204020203" pitchFamily="34" charset="0"/>
              </a:rPr>
              <a:t>Project Objective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: Analyze sensor data from machines to predict potential failures.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egoe UI" panose="020B0502040204020203" pitchFamily="34" charset="0"/>
              </a:rPr>
              <a:t>Goal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: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Leverage various machine learning models to forecast machine failures based on sensor readings.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dirty="0">
                <a:latin typeface="Segoe UI" panose="020B0502040204020203" pitchFamily="34" charset="0"/>
              </a:rPr>
              <a:t>Models Employed: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Logistic Regression, Random Forest, Gradient Boosting Machines (GBM)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egoe UI" panose="020B0502040204020203" pitchFamily="34" charset="0"/>
              </a:rPr>
              <a:t>Performance Metrics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: Accuracy, Precision, Recall, F1-Score,ROC-AUC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i="0" dirty="0">
                <a:effectLst/>
                <a:latin typeface="Segoe UI" panose="020B0502040204020203" pitchFamily="34" charset="0"/>
              </a:rPr>
              <a:t>Outcome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: Identify the most effective model for predictive maintenance.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0" indent="0" algn="l">
              <a:spcBef>
                <a:spcPts val="750"/>
              </a:spcBef>
              <a:spcAft>
                <a:spcPts val="750"/>
              </a:spcAft>
              <a:buNone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0692141-2FE1-DF1C-EAB4-59A8F89AE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20"/>
    </mc:Choice>
    <mc:Fallback>
      <p:transition spd="slow" advTm="6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Dataset Overview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12ECC9-0DFC-C784-D776-1B6F26D9F86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0" y="2465535"/>
            <a:ext cx="10817975" cy="4234523"/>
          </a:xfrm>
        </p:spPr>
        <p:txBody>
          <a:bodyPr/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Source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UCI Machine Learning Repository: </a:t>
            </a:r>
            <a:r>
              <a:rPr lang="en-US" sz="1300" b="0" i="0" dirty="0">
                <a:solidFill>
                  <a:schemeClr val="accent3"/>
                </a:solidFill>
                <a:effectLst/>
                <a:latin typeface="Segoe UI" panose="020B0502040204020203" pitchFamily="34" charset="0"/>
              </a:rPr>
              <a:t>https://archive.ics.uci.edu/static/public/601/ai4i+2020+predictive+maintenance+dataset.zip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Dataset Composition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Total Data Points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10,000,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Features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14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Key Features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UID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Unique identifier (1 to 10,000),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Product ID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Quality variants (L, M, H) with serial numbers,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Air Temperature [K]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Normalized around 300 K,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Process Temperature [K]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Air temperature + 10 K, normalized,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Rotational Speed [rpm]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Derived from power with noise,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Torque [Nm]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Normally distributed around 40 Nm,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Tool Wear [min]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Additional wear based on product quality,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Machine Failure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Indicates failure occurrence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Failure Modes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Segoe UI" panose="020B0502040204020203" pitchFamily="34" charset="0"/>
              </a:rPr>
              <a:t>Tool Wear Failure (TWF)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Random tool wear time (200-240 mins),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Heat Dissipation Failure (HDF)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Air and process temperature difference &lt; 8.6 K, rotational speed &lt; 1380 rpm,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Power Failure (PWF)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Power &lt; 3500 W or &gt; 9000 W,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Overstrain Failure (OSF)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Tool wear and torque product exceeds threshold, </a:t>
            </a:r>
            <a:r>
              <a:rPr lang="en-US" sz="1300" b="1" i="0" dirty="0">
                <a:effectLst/>
                <a:latin typeface="Segoe UI" panose="020B0502040204020203" pitchFamily="34" charset="0"/>
              </a:rPr>
              <a:t>Random Failures (RNF)</a:t>
            </a:r>
            <a:r>
              <a:rPr lang="en-US" sz="1300" b="0" i="0" dirty="0">
                <a:effectLst/>
                <a:latin typeface="Segoe UI" panose="020B0502040204020203" pitchFamily="34" charset="0"/>
              </a:rPr>
              <a:t>: 0.1% chance of failure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1FAD09F-3EB3-38BF-5B2A-10E748D6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668B081-CEC7-4704-2053-D4AC78A78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6"/>
    </mc:Choice>
    <mc:Fallback>
      <p:transition spd="slow" advTm="3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None/>
            </a:pPr>
            <a:r>
              <a:rPr lang="en-US" sz="1500" b="1" i="0" dirty="0">
                <a:effectLst/>
              </a:rPr>
              <a:t>Steps for Data Preparation</a:t>
            </a:r>
            <a:r>
              <a:rPr lang="en-US" sz="1500" b="0" i="0" dirty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Load the Dataset</a:t>
            </a:r>
            <a:r>
              <a:rPr lang="en-US" sz="1500" b="0" i="0" dirty="0">
                <a:effectLst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Check for Missing Values</a:t>
            </a:r>
            <a:r>
              <a:rPr lang="en-US" sz="1500" b="0" i="0" dirty="0">
                <a:effectLst/>
              </a:rPr>
              <a:t>:</a:t>
            </a:r>
          </a:p>
          <a:p>
            <a:pPr marL="1143000" lvl="2" indent="-22860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Identify any missing values and handle them appropriately to ensure data integrity.</a:t>
            </a:r>
          </a:p>
          <a:p>
            <a:pPr marL="742950" lvl="1" indent="-28575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</a:rPr>
              <a:t>Standardize the Data</a:t>
            </a:r>
            <a:r>
              <a:rPr lang="en-US" sz="1500" b="0" i="0" dirty="0">
                <a:effectLst/>
              </a:rPr>
              <a:t>:</a:t>
            </a:r>
          </a:p>
          <a:p>
            <a:pPr marL="1143000" lvl="2" indent="-228600">
              <a:lnSpc>
                <a:spcPct val="11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</a:rPr>
              <a:t>Standardize the features to ensure all contribute equally to the model's performance</a:t>
            </a:r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176D6-C8C3-7B06-36B9-7AB028A99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840" y="2546651"/>
            <a:ext cx="3422773" cy="273327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F34FEFE-426B-B31D-CF53-92DE5066B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41"/>
    </mc:Choice>
    <mc:Fallback>
      <p:transition spd="slow" advTm="1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73644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b="1" i="0">
                <a:effectLst/>
              </a:rPr>
              <a:t>Exploratory Data Analysis (EDA)</a:t>
            </a:r>
            <a:br>
              <a:rPr lang="en-US" b="0" i="0">
                <a:effectLst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A diagram of a heatmap&#10;&#10;Description automatically generated">
            <a:extLst>
              <a:ext uri="{FF2B5EF4-FFF2-40B4-BE49-F238E27FC236}">
                <a16:creationId xmlns:a16="http://schemas.microsoft.com/office/drawing/2014/main" id="{EA4E8498-85A2-B3E7-8E4B-9F03B4588E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77" r="12555" b="3"/>
          <a:stretch/>
        </p:blipFill>
        <p:spPr>
          <a:xfrm>
            <a:off x="2373002" y="2474811"/>
            <a:ext cx="4015098" cy="3528397"/>
          </a:xfrm>
          <a:prstGeom prst="rect">
            <a:avLst/>
          </a:prstGeom>
          <a:noFill/>
        </p:spPr>
      </p:pic>
      <p:pic>
        <p:nvPicPr>
          <p:cNvPr id="10" name="Picture 9" descr="A group of blue and black graphs&#10;&#10;Description automatically generated">
            <a:extLst>
              <a:ext uri="{FF2B5EF4-FFF2-40B4-BE49-F238E27FC236}">
                <a16:creationId xmlns:a16="http://schemas.microsoft.com/office/drawing/2014/main" id="{B955F13F-77C1-24B4-6F51-26102E0217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53" r="8973"/>
          <a:stretch/>
        </p:blipFill>
        <p:spPr>
          <a:xfrm>
            <a:off x="6995159" y="2485895"/>
            <a:ext cx="4227332" cy="3528397"/>
          </a:xfrm>
          <a:prstGeom prst="rect">
            <a:avLst/>
          </a:prstGeom>
          <a:noFill/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10B0DF7B-93F7-77A1-4B5A-8E06F2F1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31245D-95FE-B6EC-DEFC-CF8A85102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41"/>
    </mc:Choice>
    <mc:Fallback>
      <p:transition spd="slow" advTm="2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07FC612-C204-3FC8-8E60-ED982A13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88D1F-EAAB-97FE-BFBE-27E7DE95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80" y="2470150"/>
            <a:ext cx="5789997" cy="3676649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21DC6-5E73-A44A-6CBA-0B866F31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A494622-B694-D767-81FB-CAEB357A9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056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"/>
    </mc:Choice>
    <mc:Fallback>
      <p:transition spd="slow" advTm="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211393"/>
            <a:ext cx="7795574" cy="1879597"/>
          </a:xfrm>
        </p:spPr>
        <p:txBody>
          <a:bodyPr/>
          <a:lstStyle/>
          <a:p>
            <a:r>
              <a:rPr lang="en-US" sz="3200" b="1" i="0" dirty="0">
                <a:effectLst/>
              </a:rPr>
              <a:t>Modeling with Single Random Split</a:t>
            </a:r>
            <a:br>
              <a:rPr lang="en-US" sz="3200" b="0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255015" y="3254843"/>
            <a:ext cx="2610899" cy="2571191"/>
          </a:xfrm>
        </p:spPr>
        <p:txBody>
          <a:bodyPr/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Logistic Regression: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97%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Precision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0.64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Recall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0.26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F1-Score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0.37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ROC AUC Score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0.63</a:t>
            </a:r>
          </a:p>
          <a:p>
            <a:endParaRPr lang="en-US" sz="11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022906" y="2984868"/>
            <a:ext cx="2793345" cy="2723604"/>
          </a:xfrm>
        </p:spPr>
        <p:txBody>
          <a:bodyPr anchor="ctr"/>
          <a:lstStyle/>
          <a:p>
            <a:pPr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Random Forest: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98%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Precision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0.82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Recall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0.59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F1-Score (Class 1)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0.69</a:t>
            </a:r>
          </a:p>
          <a:p>
            <a:pPr lvl="2">
              <a:spcAft>
                <a:spcPts val="450"/>
              </a:spcAft>
            </a:pPr>
            <a:r>
              <a:rPr lang="en-US" sz="11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ROC AUC Score</a:t>
            </a:r>
            <a:r>
              <a:rPr lang="en-US" sz="11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: 0.79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57CF4-3D06-7B11-D7E9-32C4C078DCCC}"/>
              </a:ext>
            </a:extLst>
          </p:cNvPr>
          <p:cNvSpPr txBox="1"/>
          <p:nvPr/>
        </p:nvSpPr>
        <p:spPr>
          <a:xfrm>
            <a:off x="7973243" y="3237440"/>
            <a:ext cx="2555420" cy="299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spcAft>
                <a:spcPts val="45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100" b="1" i="0" spc="0" baseline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cs typeface="Biome" panose="020B0503030204020804" pitchFamily="34" charset="0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pc="0">
                <a:solidFill>
                  <a:schemeClr val="bg1"/>
                </a:solidFill>
              </a:defRPr>
            </a:lvl2pPr>
            <a:lvl3pPr marL="566928" lvl="2" indent="-285750">
              <a:lnSpc>
                <a:spcPct val="120000"/>
              </a:lnSpc>
              <a:spcBef>
                <a:spcPts val="1000"/>
              </a:spcBef>
              <a:spcAft>
                <a:spcPts val="450"/>
              </a:spcAft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100" b="1" i="0" spc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pc="0">
                <a:solidFill>
                  <a:schemeClr val="bg1"/>
                </a:solidFill>
              </a:defRPr>
            </a:lvl4pPr>
            <a:lvl5pPr marL="2114550" indent="-28575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Gradient Boosting: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Accuracy: 98%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Precision (Class 1): 0.74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Recall (Class 1): 0.66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F1-Score (Class 1): 0.70</a:t>
            </a:r>
          </a:p>
          <a:p>
            <a:pPr lvl="2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ROC AUC Score: 0.82</a:t>
            </a:r>
          </a:p>
          <a:p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7156516-E47D-0834-3A6D-9CF25EA15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97069"/>
              </p:ext>
            </p:extLst>
          </p:nvPr>
        </p:nvGraphicFramePr>
        <p:xfrm>
          <a:off x="2399620" y="2180150"/>
          <a:ext cx="8128000" cy="640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60255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 have done 80:20 splits, so it has 8,000 in the training set and 2,000 in the test set.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976058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4F2A609-5F94-E2E5-DBC9-3A6A2D624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59"/>
    </mc:Choice>
    <mc:Fallback>
      <p:transition spd="slow" advTm="90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BD4055F-AD80-93D1-69C1-353637B8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GRADIENT BOOSTING MODELING random split  </a:t>
            </a:r>
          </a:p>
        </p:txBody>
      </p:sp>
      <p:pic>
        <p:nvPicPr>
          <p:cNvPr id="9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D3D0E8DA-62F9-23B0-BDDE-8B982C02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614" r="28222" b="-1"/>
          <a:stretch/>
        </p:blipFill>
        <p:spPr>
          <a:xfrm>
            <a:off x="1887583" y="2474811"/>
            <a:ext cx="4663440" cy="3528397"/>
          </a:xfrm>
          <a:prstGeom prst="rect">
            <a:avLst/>
          </a:prstGeom>
          <a:noFill/>
        </p:spPr>
      </p:pic>
      <p:pic>
        <p:nvPicPr>
          <p:cNvPr id="7" name="Picture 6" descr="A graph of loss of a model&#10;&#10;Description automatically generated">
            <a:extLst>
              <a:ext uri="{FF2B5EF4-FFF2-40B4-BE49-F238E27FC236}">
                <a16:creationId xmlns:a16="http://schemas.microsoft.com/office/drawing/2014/main" id="{46296913-2CEA-3B1C-3AFF-8112CBC29D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15" r="18784" b="-2"/>
          <a:stretch/>
        </p:blipFill>
        <p:spPr>
          <a:xfrm>
            <a:off x="7197634" y="2474810"/>
            <a:ext cx="4390617" cy="3528397"/>
          </a:xfrm>
          <a:prstGeom prst="rect">
            <a:avLst/>
          </a:prstGeom>
          <a:noFill/>
        </p:spPr>
      </p:pic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7ADAEDF5-DE73-22E4-8103-4E218E57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F01C4A-EEE3-359C-3C29-76EDEF8A7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571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"/>
    </mc:Choice>
    <mc:Fallback>
      <p:transition spd="slow" advTm="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{9570C464-89CD-44C3-8012-F0799FEDF96C}tf11936837_win32</Template>
  <TotalTime>808</TotalTime>
  <Words>823</Words>
  <Application>Microsoft Office PowerPoint</Application>
  <PresentationFormat>Widescreen</PresentationFormat>
  <Paragraphs>123</Paragraphs>
  <Slides>15</Slides>
  <Notes>10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Arial Nova</vt:lpstr>
      <vt:lpstr>Biome</vt:lpstr>
      <vt:lpstr>Calibri</vt:lpstr>
      <vt:lpstr>Roboto</vt:lpstr>
      <vt:lpstr>Segoe UI</vt:lpstr>
      <vt:lpstr>Custom</vt:lpstr>
      <vt:lpstr>Predictive Maintenance for Machines</vt:lpstr>
      <vt:lpstr>Topics</vt:lpstr>
      <vt:lpstr>Introduction </vt:lpstr>
      <vt:lpstr>Dataset Overview </vt:lpstr>
      <vt:lpstr>Data preparation</vt:lpstr>
      <vt:lpstr>Exploratory Data Analysis (EDA)  </vt:lpstr>
      <vt:lpstr>EDA</vt:lpstr>
      <vt:lpstr>Modeling with Single Random Split </vt:lpstr>
      <vt:lpstr>GRADIENT BOOSTING MODELING random split  </vt:lpstr>
      <vt:lpstr>Modeling with K-Fold Cross-Validation  </vt:lpstr>
      <vt:lpstr>GRADIENT BOOSTING MODELING with k- fold cross validation </vt:lpstr>
      <vt:lpstr>Difference Between SINGLE RANDOM SPLIT AND K-Fold Cross Validation</vt:lpstr>
      <vt:lpstr>Recommendations</vt:lpstr>
      <vt:lpstr> 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kirti kankaria</dc:creator>
  <cp:lastModifiedBy>kirti kankaria</cp:lastModifiedBy>
  <cp:revision>4</cp:revision>
  <dcterms:created xsi:type="dcterms:W3CDTF">2024-12-06T06:28:52Z</dcterms:created>
  <dcterms:modified xsi:type="dcterms:W3CDTF">2024-12-07T18:37:47Z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